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3"/>
  </p:notesMasterIdLst>
  <p:handoutMasterIdLst>
    <p:handoutMasterId r:id="rId14"/>
  </p:handoutMasterIdLst>
  <p:sldIdLst>
    <p:sldId id="326" r:id="rId2"/>
    <p:sldId id="341" r:id="rId3"/>
    <p:sldId id="340" r:id="rId4"/>
    <p:sldId id="331" r:id="rId5"/>
    <p:sldId id="332" r:id="rId6"/>
    <p:sldId id="323" r:id="rId7"/>
    <p:sldId id="339" r:id="rId8"/>
    <p:sldId id="335" r:id="rId9"/>
    <p:sldId id="334" r:id="rId10"/>
    <p:sldId id="336" r:id="rId11"/>
    <p:sldId id="337" r:id="rId12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6" autoAdjust="0"/>
    <p:restoredTop sz="58497" autoAdjust="0"/>
  </p:normalViewPr>
  <p:slideViewPr>
    <p:cSldViewPr>
      <p:cViewPr varScale="1">
        <p:scale>
          <a:sx n="58" d="100"/>
          <a:sy n="58" d="100"/>
        </p:scale>
        <p:origin x="273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2011-2012 Premier League Sponsorship Revenue 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Sheet1!$B$5:$B$12</c:f>
              <c:strCache>
                <c:ptCount val="8"/>
                <c:pt idx="0">
                  <c:v>Man Utd</c:v>
                </c:pt>
                <c:pt idx="1">
                  <c:v>Liverpool</c:v>
                </c:pt>
                <c:pt idx="2">
                  <c:v>Man City</c:v>
                </c:pt>
                <c:pt idx="3">
                  <c:v>Chelsea</c:v>
                </c:pt>
                <c:pt idx="4">
                  <c:v>Tottenham</c:v>
                </c:pt>
                <c:pt idx="5">
                  <c:v>Aston Villa</c:v>
                </c:pt>
                <c:pt idx="6">
                  <c:v>Arsenal</c:v>
                </c:pt>
                <c:pt idx="7">
                  <c:v>Fulham</c:v>
                </c:pt>
              </c:strCache>
            </c:strRef>
          </c:cat>
          <c:val>
            <c:numRef>
              <c:f>Sheet1!$C$5:$C$12</c:f>
              <c:numCache>
                <c:formatCode>[$£-809]#,##0</c:formatCode>
                <c:ptCount val="8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 formatCode="[$£-809]#,##0.0">
                  <c:v>13.8</c:v>
                </c:pt>
                <c:pt idx="4">
                  <c:v>10</c:v>
                </c:pt>
                <c:pt idx="5">
                  <c:v>8</c:v>
                </c:pt>
                <c:pt idx="6" formatCode="[$£-809]#,##0.0">
                  <c:v>5.5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98-4129-98E5-48C99A4376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3382456"/>
        <c:axId val="283382848"/>
      </c:barChart>
      <c:catAx>
        <c:axId val="2833824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Premier League Team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283382848"/>
        <c:crosses val="autoZero"/>
        <c:auto val="1"/>
        <c:lblAlgn val="ctr"/>
        <c:lblOffset val="100"/>
        <c:noMultiLvlLbl val="0"/>
      </c:catAx>
      <c:valAx>
        <c:axId val="283382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Revenue in Millions</a:t>
                </a:r>
              </a:p>
            </c:rich>
          </c:tx>
          <c:overlay val="0"/>
        </c:title>
        <c:numFmt formatCode="[$£-809]#,##0" sourceLinked="1"/>
        <c:majorTickMark val="out"/>
        <c:minorTickMark val="none"/>
        <c:tickLblPos val="nextTo"/>
        <c:crossAx val="283382456"/>
        <c:crosses val="autoZero"/>
        <c:crossBetween val="between"/>
      </c:valAx>
    </c:plotArea>
    <c:plotVisOnly val="1"/>
    <c:dispBlanksAs val="gap"/>
    <c:showDLblsOverMax val="0"/>
  </c:chart>
  <c:spPr>
    <a:ln w="28575">
      <a:solidFill>
        <a:schemeClr val="tx2">
          <a:lumMod val="50000"/>
        </a:schemeClr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sz="2500" dirty="0"/>
              <a:t>On-Time Arrivals by Airline</a:t>
            </a:r>
          </a:p>
        </c:rich>
      </c:tx>
      <c:layout>
        <c:manualLayout>
          <c:xMode val="edge"/>
          <c:yMode val="edge"/>
          <c:x val="0.30313982568216707"/>
          <c:y val="1.609221017184172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Sheet1!$E$4:$E$10</c:f>
              <c:strCache>
                <c:ptCount val="7"/>
                <c:pt idx="0">
                  <c:v>Alaska</c:v>
                </c:pt>
                <c:pt idx="1">
                  <c:v>Delta</c:v>
                </c:pt>
                <c:pt idx="2">
                  <c:v>Southwest</c:v>
                </c:pt>
                <c:pt idx="3">
                  <c:v>United</c:v>
                </c:pt>
                <c:pt idx="4">
                  <c:v>US Airways</c:v>
                </c:pt>
                <c:pt idx="5">
                  <c:v>American</c:v>
                </c:pt>
                <c:pt idx="6">
                  <c:v>JetBlue</c:v>
                </c:pt>
              </c:strCache>
            </c:strRef>
          </c:cat>
          <c:val>
            <c:numRef>
              <c:f>Sheet1!$F$4:$F$10</c:f>
              <c:numCache>
                <c:formatCode>0%</c:formatCode>
                <c:ptCount val="7"/>
                <c:pt idx="0">
                  <c:v>0.88</c:v>
                </c:pt>
                <c:pt idx="1">
                  <c:v>0.82000000000000006</c:v>
                </c:pt>
                <c:pt idx="2">
                  <c:v>0.81</c:v>
                </c:pt>
                <c:pt idx="3">
                  <c:v>0.8</c:v>
                </c:pt>
                <c:pt idx="4">
                  <c:v>0.8</c:v>
                </c:pt>
                <c:pt idx="5">
                  <c:v>0.78</c:v>
                </c:pt>
                <c:pt idx="6">
                  <c:v>0.73000000000000009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E5-41F5-A8D3-7F478C154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5307352"/>
        <c:axId val="395305000"/>
      </c:barChart>
      <c:catAx>
        <c:axId val="395307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5305000"/>
        <c:crosses val="autoZero"/>
        <c:auto val="1"/>
        <c:lblAlgn val="ctr"/>
        <c:lblOffset val="100"/>
        <c:noMultiLvlLbl val="0"/>
      </c:catAx>
      <c:valAx>
        <c:axId val="3953050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95307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A5094-D687-4D65-8EE6-B19A1975EE6F}" type="datetimeFigureOut">
              <a:rPr lang="en-US" smtClean="0"/>
              <a:pPr/>
              <a:t>4/21/21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E68B7-9A95-4C7F-87AA-991402F38A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956EE8D4-5452-46D4-94EA-AEB3F926C6F6}" type="datetimeFigureOut">
              <a:rPr lang="en-US" smtClean="0"/>
              <a:pPr/>
              <a:t>4/21/21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C28A81C2-2E94-4CFC-8F9C-FB84C1C44E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30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A81C2-2E94-4CFC-8F9C-FB84C1C44EA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8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A81C2-2E94-4CFC-8F9C-FB84C1C44EA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52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A81C2-2E94-4CFC-8F9C-FB84C1C44EA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98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A81C2-2E94-4CFC-8F9C-FB84C1C44EA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46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A81C2-2E94-4CFC-8F9C-FB84C1C44EA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63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A81C2-2E94-4CFC-8F9C-FB84C1C44EA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80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A81C2-2E94-4CFC-8F9C-FB84C1C44EA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80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A81C2-2E94-4CFC-8F9C-FB84C1C44EA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80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A81C2-2E94-4CFC-8F9C-FB84C1C44EA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26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A81C2-2E94-4CFC-8F9C-FB84C1C44EA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10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0143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3197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779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39902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77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98846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34287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5359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1939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2453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3399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4293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5239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0554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4348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0406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4/21/21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00800"/>
            <a:ext cx="1123092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7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.png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wav"/><Relationship Id="rId7" Type="http://schemas.openxmlformats.org/officeDocument/2006/relationships/image" Target="../media/image5.gif"/><Relationship Id="rId2" Type="http://schemas.microsoft.com/office/2007/relationships/media" Target="../media/media5.wav"/><Relationship Id="rId1" Type="http://schemas.openxmlformats.org/officeDocument/2006/relationships/tags" Target="../tags/tag4.xml"/><Relationship Id="rId6" Type="http://schemas.openxmlformats.org/officeDocument/2006/relationships/chart" Target="../charts/chart1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4343400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SLIDE DECKS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SEE THE DIFFERENCE!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  <a:p>
            <a:endParaRPr lang="en-US" sz="4000" dirty="0"/>
          </a:p>
          <a:p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06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50"/>
    </mc:Choice>
    <mc:Fallback xmlns="">
      <p:transition spd="slow" advTm="21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022435"/>
              </p:ext>
            </p:extLst>
          </p:nvPr>
        </p:nvGraphicFramePr>
        <p:xfrm>
          <a:off x="533400" y="1676400"/>
          <a:ext cx="8077200" cy="484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7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8"/>
    </mc:Choice>
    <mc:Fallback xmlns="">
      <p:transition spd="slow" advTm="13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61006"/>
            <a:ext cx="4186237" cy="53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677" y="6274694"/>
            <a:ext cx="144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Calibri" pitchFamily="34" charset="0"/>
                <a:cs typeface="Calibri" pitchFamily="34" charset="0"/>
              </a:rPr>
              <a:t>Image courtesy of huffingtonpost.com</a:t>
            </a:r>
          </a:p>
          <a:p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6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05"/>
    </mc:Choice>
    <mc:Fallback xmlns="">
      <p:transition spd="slow" advTm="22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IMPORTANT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Keep it </a:t>
            </a:r>
            <a:r>
              <a:rPr lang="en-US" sz="4000" b="1" dirty="0"/>
              <a:t>SIMPLE</a:t>
            </a:r>
          </a:p>
          <a:p>
            <a:endParaRPr lang="en-US" sz="4000" b="1" dirty="0"/>
          </a:p>
          <a:p>
            <a:endParaRPr lang="en-US" sz="4000" b="1" dirty="0"/>
          </a:p>
          <a:p>
            <a:r>
              <a:rPr lang="en-US" sz="4000" dirty="0"/>
              <a:t>Focus on </a:t>
            </a:r>
            <a:r>
              <a:rPr lang="en-US" sz="4000" b="1" dirty="0"/>
              <a:t>AUDIENCE</a:t>
            </a:r>
          </a:p>
          <a:p>
            <a:endParaRPr lang="en-US" sz="4000" b="1" dirty="0"/>
          </a:p>
          <a:p>
            <a:endParaRPr lang="en-US" sz="4000" b="1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6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50"/>
    </mc:Choice>
    <mc:Fallback xmlns="">
      <p:transition spd="slow" advTm="21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5209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Data-Heavy Content </a:t>
            </a:r>
            <a:br>
              <a:rPr lang="en-US" sz="4800" dirty="0"/>
            </a:br>
            <a:r>
              <a:rPr lang="en-US" sz="4800" dirty="0"/>
              <a:t>vs. </a:t>
            </a:r>
            <a:br>
              <a:rPr lang="en-US" sz="4800" dirty="0"/>
            </a:br>
            <a:r>
              <a:rPr lang="en-US" sz="4800" dirty="0"/>
              <a:t>“Picture-Friendly” Content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/>
              <a:t>  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/>
              <a:t>For each of the following pairs of slides, compare/contrast the data-heavy slide with the revised slide that emphasizes the key point(s) in an easy-to-read, easy-to-understand format.  Compare </a:t>
            </a:r>
            <a:r>
              <a:rPr lang="en-US"/>
              <a:t>and contrast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385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6347714" cy="3880773"/>
          </a:xfrm>
        </p:spPr>
        <p:txBody>
          <a:bodyPr>
            <a:normAutofit lnSpcReduction="10000"/>
          </a:bodyPr>
          <a:lstStyle/>
          <a:p>
            <a:pPr marL="118872" indent="0" algn="ctr">
              <a:buNone/>
            </a:pPr>
            <a:endParaRPr lang="en-US" sz="3500" i="1" dirty="0"/>
          </a:p>
          <a:p>
            <a:pPr marL="118872" indent="0" algn="ctr">
              <a:buNone/>
            </a:pPr>
            <a:r>
              <a:rPr lang="en-US" sz="3500" i="1" dirty="0"/>
              <a:t>According to a 2010 UEFA study detailing spending for European professional soccer, clubs' combined annual loss rose </a:t>
            </a:r>
            <a:r>
              <a:rPr lang="en-US" sz="3500" b="1" i="1" dirty="0"/>
              <a:t>36 percent</a:t>
            </a:r>
            <a:r>
              <a:rPr lang="en-US" sz="3500" i="1" dirty="0"/>
              <a:t> from 2009-2010.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4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00"/>
    </mc:Choice>
    <mc:Fallback xmlns="">
      <p:transition spd="slow" advTm="18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8872" indent="0" algn="ctr">
              <a:buNone/>
            </a:pPr>
            <a:r>
              <a:rPr lang="en-US" sz="8000" b="1" i="1" dirty="0"/>
              <a:t>36%</a:t>
            </a:r>
          </a:p>
          <a:p>
            <a:pPr marL="118872" indent="0" algn="ctr">
              <a:buNone/>
            </a:pPr>
            <a:endParaRPr lang="en-US" sz="8000" b="1" i="1" dirty="0"/>
          </a:p>
          <a:p>
            <a:pPr marL="118872" indent="0" algn="ctr">
              <a:buNone/>
            </a:pPr>
            <a:endParaRPr lang="en-US" sz="8000" b="1" i="1" dirty="0"/>
          </a:p>
          <a:p>
            <a:pPr marL="118872" indent="0" algn="ctr">
              <a:buNone/>
            </a:pPr>
            <a:r>
              <a:rPr lang="en-US" sz="8000" b="1" i="1" dirty="0"/>
              <a:t>$520 million</a:t>
            </a:r>
          </a:p>
          <a:p>
            <a:pPr marL="118872" indent="0" algn="ctr">
              <a:buNone/>
            </a:pPr>
            <a:endParaRPr lang="en-US" sz="8000" b="1" i="1" dirty="0"/>
          </a:p>
          <a:p>
            <a:pPr marL="118872" indent="0" algn="ctr">
              <a:buNone/>
            </a:pPr>
            <a:endParaRPr lang="en-US" sz="8000" b="1" i="1" dirty="0"/>
          </a:p>
        </p:txBody>
      </p:sp>
      <p:sp>
        <p:nvSpPr>
          <p:cNvPr id="2" name="Down Arrow 1"/>
          <p:cNvSpPr/>
          <p:nvPr/>
        </p:nvSpPr>
        <p:spPr>
          <a:xfrm>
            <a:off x="4249615" y="3352800"/>
            <a:ext cx="762000" cy="15240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472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51"/>
    </mc:Choice>
    <mc:Fallback xmlns="">
      <p:transition spd="slow" advTm="42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uiExpand="1" build="p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Premier League Sponsorship Deals</a:t>
            </a:r>
            <a:br>
              <a:rPr lang="en-US" dirty="0"/>
            </a:br>
            <a:r>
              <a:rPr lang="en-US" sz="3900" i="1" dirty="0"/>
              <a:t>Top 8 Teams for 2011-2012</a:t>
            </a:r>
            <a:endParaRPr lang="en-US" sz="3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06" y="1719263"/>
            <a:ext cx="8310894" cy="461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6264" y="6373047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sportingintelligence.com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3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82"/>
    </mc:Choice>
    <mc:Fallback xmlns="">
      <p:transition spd="slow" advTm="307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993906"/>
              </p:ext>
            </p:extLst>
          </p:nvPr>
        </p:nvGraphicFramePr>
        <p:xfrm>
          <a:off x="457200" y="1600200"/>
          <a:ext cx="8382000" cy="5083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9" name="Picture 8" descr="http://www.fm-base.co.uk/forum/attachments/english-football/166676d1303932323-premier-league-thread-premiership-logo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663" y="1981200"/>
            <a:ext cx="2663442" cy="249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>
            <a:off x="3429000" y="2286000"/>
            <a:ext cx="1447800" cy="5334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2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09"/>
    </mc:Choice>
    <mc:Fallback xmlns="">
      <p:transition spd="slow" advTm="36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LOGOS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BY</a:t>
            </a:r>
            <a:r>
              <a:rPr lang="en-US" dirty="0"/>
              <a:t> </a:t>
            </a:r>
            <a:r>
              <a:rPr lang="en-US" dirty="0">
                <a:solidFill>
                  <a:srgbClr val="EC7A08"/>
                </a:solidFill>
              </a:rPr>
              <a:t>COLOR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Yellow = Optimism</a:t>
            </a:r>
          </a:p>
          <a:p>
            <a:pPr lvl="1"/>
            <a:r>
              <a:rPr lang="en-US" dirty="0"/>
              <a:t>Nikon, Subway, Best Buy, McDonald’s</a:t>
            </a:r>
          </a:p>
          <a:p>
            <a:r>
              <a:rPr lang="en-US" dirty="0"/>
              <a:t>Orange = Friendly</a:t>
            </a:r>
          </a:p>
          <a:p>
            <a:pPr lvl="1"/>
            <a:r>
              <a:rPr lang="en-US" dirty="0"/>
              <a:t>Nickelodeon, Firefox, Fanta, Amazon</a:t>
            </a:r>
          </a:p>
          <a:p>
            <a:r>
              <a:rPr lang="en-US" dirty="0"/>
              <a:t>Red = Excitement</a:t>
            </a:r>
          </a:p>
          <a:p>
            <a:pPr lvl="1"/>
            <a:r>
              <a:rPr lang="en-US" dirty="0"/>
              <a:t>Coca Cola, Target, Nintendo, Avis</a:t>
            </a:r>
          </a:p>
          <a:p>
            <a:r>
              <a:rPr lang="en-US" dirty="0"/>
              <a:t>Purple = Creativity</a:t>
            </a:r>
          </a:p>
          <a:p>
            <a:pPr lvl="1"/>
            <a:r>
              <a:rPr lang="en-US" dirty="0"/>
              <a:t>Taco Bell, Barbie, Hallmark, Welch’s</a:t>
            </a:r>
          </a:p>
          <a:p>
            <a:r>
              <a:rPr lang="en-US" dirty="0"/>
              <a:t>Blue = Trust</a:t>
            </a:r>
          </a:p>
          <a:p>
            <a:pPr lvl="1"/>
            <a:r>
              <a:rPr lang="en-US" dirty="0"/>
              <a:t>Lowe’s, Oreo, Dell, Oral-B</a:t>
            </a:r>
          </a:p>
          <a:p>
            <a:r>
              <a:rPr lang="en-US" dirty="0"/>
              <a:t>Green = Peaceful</a:t>
            </a:r>
          </a:p>
          <a:p>
            <a:pPr lvl="1"/>
            <a:r>
              <a:rPr lang="en-US" dirty="0"/>
              <a:t>John Deere, BP, Animal Planet, Whole Foods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4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26"/>
    </mc:Choice>
    <mc:Fallback xmlns="">
      <p:transition spd="slow" advTm="13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ailyinfographic.com/wp-content/uploads/2013/01/Color_Emotion_Guide22-640x56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94691"/>
            <a:ext cx="6096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677" y="6274694"/>
            <a:ext cx="144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Calibri" pitchFamily="34" charset="0"/>
                <a:cs typeface="Calibri" pitchFamily="34" charset="0"/>
              </a:rPr>
              <a:t>Image courtesy of thelogocompany.net</a:t>
            </a:r>
          </a:p>
          <a:p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0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76"/>
    </mc:Choice>
    <mc:Fallback xmlns="">
      <p:transition spd="slow" advTm="10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1.5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8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8325</TotalTime>
  <Words>218</Words>
  <Application>Microsoft Macintosh PowerPoint</Application>
  <PresentationFormat>On-screen Show (4:3)</PresentationFormat>
  <Paragraphs>53</Paragraphs>
  <Slides>11</Slides>
  <Notes>10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Facet</vt:lpstr>
      <vt:lpstr> SLIDE DECKS   SEE THE DIFFERENCE!</vt:lpstr>
      <vt:lpstr>TWO IMPORTANT REMINDERS</vt:lpstr>
      <vt:lpstr>Data-Heavy Content  vs.  “Picture-Friendly” Content </vt:lpstr>
      <vt:lpstr>PowerPoint Presentation</vt:lpstr>
      <vt:lpstr>PowerPoint Presentation</vt:lpstr>
      <vt:lpstr>Premier League Sponsorship Deals Top 8 Teams for 2011-2012</vt:lpstr>
      <vt:lpstr>PowerPoint Presentation</vt:lpstr>
      <vt:lpstr>LOGOS BY COLOR</vt:lpstr>
      <vt:lpstr>PowerPoint Presentation</vt:lpstr>
      <vt:lpstr>PowerPoint Presentation</vt:lpstr>
      <vt:lpstr>PowerPoint Presentation</vt:lpstr>
    </vt:vector>
  </TitlesOfParts>
  <Company>Kelley School of Business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delme</dc:creator>
  <cp:lastModifiedBy>weber Claude Lyncée</cp:lastModifiedBy>
  <cp:revision>131</cp:revision>
  <cp:lastPrinted>2012-06-11T16:17:59Z</cp:lastPrinted>
  <dcterms:created xsi:type="dcterms:W3CDTF">2011-06-14T19:03:24Z</dcterms:created>
  <dcterms:modified xsi:type="dcterms:W3CDTF">2021-04-21T19:08:52Z</dcterms:modified>
</cp:coreProperties>
</file>